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8"/>
  </p:notesMasterIdLst>
  <p:sldIdLst>
    <p:sldId id="256" r:id="rId2"/>
    <p:sldId id="260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7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94CCEC-A5DA-4C09-AB6A-8458770D3101}" type="doc">
      <dgm:prSet loTypeId="urn:microsoft.com/office/officeart/2005/8/layout/vList3" loCatId="list" qsTypeId="urn:microsoft.com/office/officeart/2005/8/quickstyle/simple4" qsCatId="simple" csTypeId="urn:microsoft.com/office/officeart/2005/8/colors/colorful3" csCatId="colorful" phldr="1"/>
      <dgm:spPr/>
    </dgm:pt>
    <dgm:pt modelId="{9F3BC765-6507-4698-BADB-A3D039518759}">
      <dgm:prSet phldrT="[Texto]"/>
      <dgm:spPr/>
      <dgm:t>
        <a:bodyPr/>
        <a:lstStyle/>
        <a:p>
          <a:r>
            <a:rPr lang="es-MX" dirty="0"/>
            <a:t>Cofre de Perote o </a:t>
          </a:r>
          <a:r>
            <a:rPr lang="es-MX" i="1" dirty="0"/>
            <a:t>Nauhcampatépetl</a:t>
          </a:r>
        </a:p>
      </dgm:t>
    </dgm:pt>
    <dgm:pt modelId="{B62E9AED-5345-43E0-B202-342B9BC0A9A1}" type="parTrans" cxnId="{CCADDF02-63C1-4C32-A61F-170D8511819F}">
      <dgm:prSet/>
      <dgm:spPr/>
      <dgm:t>
        <a:bodyPr/>
        <a:lstStyle/>
        <a:p>
          <a:endParaRPr lang="es-MX"/>
        </a:p>
      </dgm:t>
    </dgm:pt>
    <dgm:pt modelId="{7019C80A-D47D-4C11-B263-5950B8E5AB98}" type="sibTrans" cxnId="{CCADDF02-63C1-4C32-A61F-170D8511819F}">
      <dgm:prSet/>
      <dgm:spPr/>
      <dgm:t>
        <a:bodyPr/>
        <a:lstStyle/>
        <a:p>
          <a:endParaRPr lang="es-MX"/>
        </a:p>
      </dgm:t>
    </dgm:pt>
    <dgm:pt modelId="{D6AB4D40-72C7-4053-9D7B-79630B981C54}" type="pres">
      <dgm:prSet presAssocID="{3394CCEC-A5DA-4C09-AB6A-8458770D3101}" presName="linearFlow" presStyleCnt="0">
        <dgm:presLayoutVars>
          <dgm:dir/>
          <dgm:resizeHandles val="exact"/>
        </dgm:presLayoutVars>
      </dgm:prSet>
      <dgm:spPr/>
    </dgm:pt>
    <dgm:pt modelId="{3584EA7C-D8CC-4EEF-9983-EB9D2EDA1818}" type="pres">
      <dgm:prSet presAssocID="{9F3BC765-6507-4698-BADB-A3D039518759}" presName="composite" presStyleCnt="0"/>
      <dgm:spPr/>
    </dgm:pt>
    <dgm:pt modelId="{9F253FBE-6374-4F0F-BC3C-5D7F2B6469FD}" type="pres">
      <dgm:prSet presAssocID="{9F3BC765-6507-4698-BADB-A3D039518759}" presName="imgShp" presStyleLbl="fgImgPlace1" presStyleIdx="0" presStyleCnt="1"/>
      <dgm:spPr/>
    </dgm:pt>
    <dgm:pt modelId="{6D587373-B36A-4AB1-BC4E-EF02D67A4C7E}" type="pres">
      <dgm:prSet presAssocID="{9F3BC765-6507-4698-BADB-A3D039518759}" presName="txShp" presStyleLbl="node1" presStyleIdx="0" presStyleCnt="1" custLinFactNeighborX="637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3C088A8-11AF-48E5-AA59-45028E2D6D6A}" type="presOf" srcId="{9F3BC765-6507-4698-BADB-A3D039518759}" destId="{6D587373-B36A-4AB1-BC4E-EF02D67A4C7E}" srcOrd="0" destOrd="0" presId="urn:microsoft.com/office/officeart/2005/8/layout/vList3"/>
    <dgm:cxn modelId="{CCADDF02-63C1-4C32-A61F-170D8511819F}" srcId="{3394CCEC-A5DA-4C09-AB6A-8458770D3101}" destId="{9F3BC765-6507-4698-BADB-A3D039518759}" srcOrd="0" destOrd="0" parTransId="{B62E9AED-5345-43E0-B202-342B9BC0A9A1}" sibTransId="{7019C80A-D47D-4C11-B263-5950B8E5AB98}"/>
    <dgm:cxn modelId="{EBF5B2AC-B886-419B-8565-C0F623C51D0A}" type="presOf" srcId="{3394CCEC-A5DA-4C09-AB6A-8458770D3101}" destId="{D6AB4D40-72C7-4053-9D7B-79630B981C54}" srcOrd="0" destOrd="0" presId="urn:microsoft.com/office/officeart/2005/8/layout/vList3"/>
    <dgm:cxn modelId="{89DA00B0-98B6-42FB-A1E3-423940AF20C5}" type="presParOf" srcId="{D6AB4D40-72C7-4053-9D7B-79630B981C54}" destId="{3584EA7C-D8CC-4EEF-9983-EB9D2EDA1818}" srcOrd="0" destOrd="0" presId="urn:microsoft.com/office/officeart/2005/8/layout/vList3"/>
    <dgm:cxn modelId="{CB619BFF-5DF3-4F09-A12A-57A417028CE2}" type="presParOf" srcId="{3584EA7C-D8CC-4EEF-9983-EB9D2EDA1818}" destId="{9F253FBE-6374-4F0F-BC3C-5D7F2B6469FD}" srcOrd="0" destOrd="0" presId="urn:microsoft.com/office/officeart/2005/8/layout/vList3"/>
    <dgm:cxn modelId="{19C81F1D-F0BF-4CCD-A317-30A9195783E9}" type="presParOf" srcId="{3584EA7C-D8CC-4EEF-9983-EB9D2EDA1818}" destId="{6D587373-B36A-4AB1-BC4E-EF02D67A4C7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94CCEC-A5DA-4C09-AB6A-8458770D3101}" type="doc">
      <dgm:prSet loTypeId="urn:microsoft.com/office/officeart/2005/8/layout/vList3" loCatId="list" qsTypeId="urn:microsoft.com/office/officeart/2005/8/quickstyle/simple4" qsCatId="simple" csTypeId="urn:microsoft.com/office/officeart/2005/8/colors/colorful4" csCatId="colorful" phldr="1"/>
      <dgm:spPr/>
    </dgm:pt>
    <dgm:pt modelId="{9F3BC765-6507-4698-BADB-A3D039518759}">
      <dgm:prSet phldrT="[Texto]" custT="1"/>
      <dgm:spPr/>
      <dgm:t>
        <a:bodyPr/>
        <a:lstStyle/>
        <a:p>
          <a:r>
            <a:rPr lang="es-MX" sz="2000" dirty="0"/>
            <a:t>San Martín o Tuxtla</a:t>
          </a:r>
        </a:p>
      </dgm:t>
    </dgm:pt>
    <dgm:pt modelId="{B62E9AED-5345-43E0-B202-342B9BC0A9A1}" type="parTrans" cxnId="{CCADDF02-63C1-4C32-A61F-170D8511819F}">
      <dgm:prSet/>
      <dgm:spPr/>
      <dgm:t>
        <a:bodyPr/>
        <a:lstStyle/>
        <a:p>
          <a:endParaRPr lang="es-MX"/>
        </a:p>
      </dgm:t>
    </dgm:pt>
    <dgm:pt modelId="{7019C80A-D47D-4C11-B263-5950B8E5AB98}" type="sibTrans" cxnId="{CCADDF02-63C1-4C32-A61F-170D8511819F}">
      <dgm:prSet/>
      <dgm:spPr/>
      <dgm:t>
        <a:bodyPr/>
        <a:lstStyle/>
        <a:p>
          <a:endParaRPr lang="es-MX"/>
        </a:p>
      </dgm:t>
    </dgm:pt>
    <dgm:pt modelId="{D6AB4D40-72C7-4053-9D7B-79630B981C54}" type="pres">
      <dgm:prSet presAssocID="{3394CCEC-A5DA-4C09-AB6A-8458770D3101}" presName="linearFlow" presStyleCnt="0">
        <dgm:presLayoutVars>
          <dgm:dir/>
          <dgm:resizeHandles val="exact"/>
        </dgm:presLayoutVars>
      </dgm:prSet>
      <dgm:spPr/>
    </dgm:pt>
    <dgm:pt modelId="{3584EA7C-D8CC-4EEF-9983-EB9D2EDA1818}" type="pres">
      <dgm:prSet presAssocID="{9F3BC765-6507-4698-BADB-A3D039518759}" presName="composite" presStyleCnt="0"/>
      <dgm:spPr/>
    </dgm:pt>
    <dgm:pt modelId="{9F253FBE-6374-4F0F-BC3C-5D7F2B6469FD}" type="pres">
      <dgm:prSet presAssocID="{9F3BC765-6507-4698-BADB-A3D039518759}" presName="imgShp" presStyleLbl="fgImgPlace1" presStyleIdx="0" presStyleCnt="1"/>
      <dgm:spPr/>
    </dgm:pt>
    <dgm:pt modelId="{6D587373-B36A-4AB1-BC4E-EF02D67A4C7E}" type="pres">
      <dgm:prSet presAssocID="{9F3BC765-6507-4698-BADB-A3D039518759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48EF568-9476-4C39-B872-0A1842F5A8FE}" type="presOf" srcId="{9F3BC765-6507-4698-BADB-A3D039518759}" destId="{6D587373-B36A-4AB1-BC4E-EF02D67A4C7E}" srcOrd="0" destOrd="0" presId="urn:microsoft.com/office/officeart/2005/8/layout/vList3"/>
    <dgm:cxn modelId="{CCADDF02-63C1-4C32-A61F-170D8511819F}" srcId="{3394CCEC-A5DA-4C09-AB6A-8458770D3101}" destId="{9F3BC765-6507-4698-BADB-A3D039518759}" srcOrd="0" destOrd="0" parTransId="{B62E9AED-5345-43E0-B202-342B9BC0A9A1}" sibTransId="{7019C80A-D47D-4C11-B263-5950B8E5AB98}"/>
    <dgm:cxn modelId="{30575068-886B-4E87-9073-E0D926CDB516}" type="presOf" srcId="{3394CCEC-A5DA-4C09-AB6A-8458770D3101}" destId="{D6AB4D40-72C7-4053-9D7B-79630B981C54}" srcOrd="0" destOrd="0" presId="urn:microsoft.com/office/officeart/2005/8/layout/vList3"/>
    <dgm:cxn modelId="{6D200DE3-9B02-4080-8FAB-BC71F4473201}" type="presParOf" srcId="{D6AB4D40-72C7-4053-9D7B-79630B981C54}" destId="{3584EA7C-D8CC-4EEF-9983-EB9D2EDA1818}" srcOrd="0" destOrd="0" presId="urn:microsoft.com/office/officeart/2005/8/layout/vList3"/>
    <dgm:cxn modelId="{3BCB363B-103F-4B14-A06C-FE39ADEF4694}" type="presParOf" srcId="{3584EA7C-D8CC-4EEF-9983-EB9D2EDA1818}" destId="{9F253FBE-6374-4F0F-BC3C-5D7F2B6469FD}" srcOrd="0" destOrd="0" presId="urn:microsoft.com/office/officeart/2005/8/layout/vList3"/>
    <dgm:cxn modelId="{AE4B8511-1A8F-49A8-A2AC-7F1C2715337A}" type="presParOf" srcId="{3584EA7C-D8CC-4EEF-9983-EB9D2EDA1818}" destId="{6D587373-B36A-4AB1-BC4E-EF02D67A4C7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94CCEC-A5DA-4C09-AB6A-8458770D3101}" type="doc">
      <dgm:prSet loTypeId="urn:microsoft.com/office/officeart/2005/8/layout/vList3" loCatId="list" qsTypeId="urn:microsoft.com/office/officeart/2005/8/quickstyle/simple4" qsCatId="simple" csTypeId="urn:microsoft.com/office/officeart/2005/8/colors/colorful5" csCatId="colorful" phldr="1"/>
      <dgm:spPr/>
    </dgm:pt>
    <dgm:pt modelId="{9F3BC765-6507-4698-BADB-A3D039518759}">
      <dgm:prSet phldrT="[Texto]" custT="1"/>
      <dgm:spPr/>
      <dgm:t>
        <a:bodyPr/>
        <a:lstStyle/>
        <a:p>
          <a:r>
            <a:rPr lang="es-MX" sz="1800"/>
            <a:t>Pico de Orizaba o </a:t>
          </a:r>
          <a:r>
            <a:rPr lang="es-MX" sz="1800" i="1"/>
            <a:t>Citlaltépetl</a:t>
          </a:r>
        </a:p>
      </dgm:t>
    </dgm:pt>
    <dgm:pt modelId="{B62E9AED-5345-43E0-B202-342B9BC0A9A1}" type="parTrans" cxnId="{CCADDF02-63C1-4C32-A61F-170D8511819F}">
      <dgm:prSet/>
      <dgm:spPr/>
      <dgm:t>
        <a:bodyPr/>
        <a:lstStyle/>
        <a:p>
          <a:endParaRPr lang="es-MX"/>
        </a:p>
      </dgm:t>
    </dgm:pt>
    <dgm:pt modelId="{7019C80A-D47D-4C11-B263-5950B8E5AB98}" type="sibTrans" cxnId="{CCADDF02-63C1-4C32-A61F-170D8511819F}">
      <dgm:prSet/>
      <dgm:spPr/>
      <dgm:t>
        <a:bodyPr/>
        <a:lstStyle/>
        <a:p>
          <a:endParaRPr lang="es-MX"/>
        </a:p>
      </dgm:t>
    </dgm:pt>
    <dgm:pt modelId="{D6AB4D40-72C7-4053-9D7B-79630B981C54}" type="pres">
      <dgm:prSet presAssocID="{3394CCEC-A5DA-4C09-AB6A-8458770D3101}" presName="linearFlow" presStyleCnt="0">
        <dgm:presLayoutVars>
          <dgm:dir/>
          <dgm:resizeHandles val="exact"/>
        </dgm:presLayoutVars>
      </dgm:prSet>
      <dgm:spPr/>
    </dgm:pt>
    <dgm:pt modelId="{3584EA7C-D8CC-4EEF-9983-EB9D2EDA1818}" type="pres">
      <dgm:prSet presAssocID="{9F3BC765-6507-4698-BADB-A3D039518759}" presName="composite" presStyleCnt="0"/>
      <dgm:spPr/>
    </dgm:pt>
    <dgm:pt modelId="{9F253FBE-6374-4F0F-BC3C-5D7F2B6469FD}" type="pres">
      <dgm:prSet presAssocID="{9F3BC765-6507-4698-BADB-A3D039518759}" presName="imgShp" presStyleLbl="fgImgPlace1" presStyleIdx="0" presStyleCnt="1"/>
      <dgm:spPr/>
    </dgm:pt>
    <dgm:pt modelId="{6D587373-B36A-4AB1-BC4E-EF02D67A4C7E}" type="pres">
      <dgm:prSet presAssocID="{9F3BC765-6507-4698-BADB-A3D039518759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CADDF02-63C1-4C32-A61F-170D8511819F}" srcId="{3394CCEC-A5DA-4C09-AB6A-8458770D3101}" destId="{9F3BC765-6507-4698-BADB-A3D039518759}" srcOrd="0" destOrd="0" parTransId="{B62E9AED-5345-43E0-B202-342B9BC0A9A1}" sibTransId="{7019C80A-D47D-4C11-B263-5950B8E5AB98}"/>
    <dgm:cxn modelId="{5DD97048-8D7C-4429-B1DD-84A067A3B6E8}" type="presOf" srcId="{3394CCEC-A5DA-4C09-AB6A-8458770D3101}" destId="{D6AB4D40-72C7-4053-9D7B-79630B981C54}" srcOrd="0" destOrd="0" presId="urn:microsoft.com/office/officeart/2005/8/layout/vList3"/>
    <dgm:cxn modelId="{7E2A77C3-DAE3-4593-A97A-8BA005AEFB2B}" type="presOf" srcId="{9F3BC765-6507-4698-BADB-A3D039518759}" destId="{6D587373-B36A-4AB1-BC4E-EF02D67A4C7E}" srcOrd="0" destOrd="0" presId="urn:microsoft.com/office/officeart/2005/8/layout/vList3"/>
    <dgm:cxn modelId="{EDE7FD52-AD5E-4F2D-922E-D3C152AD41A8}" type="presParOf" srcId="{D6AB4D40-72C7-4053-9D7B-79630B981C54}" destId="{3584EA7C-D8CC-4EEF-9983-EB9D2EDA1818}" srcOrd="0" destOrd="0" presId="urn:microsoft.com/office/officeart/2005/8/layout/vList3"/>
    <dgm:cxn modelId="{526E0350-25EA-4D9E-8AFC-AAE83B56CAC0}" type="presParOf" srcId="{3584EA7C-D8CC-4EEF-9983-EB9D2EDA1818}" destId="{9F253FBE-6374-4F0F-BC3C-5D7F2B6469FD}" srcOrd="0" destOrd="0" presId="urn:microsoft.com/office/officeart/2005/8/layout/vList3"/>
    <dgm:cxn modelId="{0914DB09-B46A-4693-AD72-E3737605F519}" type="presParOf" srcId="{3584EA7C-D8CC-4EEF-9983-EB9D2EDA1818}" destId="{6D587373-B36A-4AB1-BC4E-EF02D67A4C7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587373-B36A-4AB1-BC4E-EF02D67A4C7E}">
      <dsp:nvSpPr>
        <dsp:cNvPr id="0" name=""/>
        <dsp:cNvSpPr/>
      </dsp:nvSpPr>
      <dsp:spPr>
        <a:xfrm rot="10800000">
          <a:off x="1071565" y="0"/>
          <a:ext cx="2506107" cy="1122656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060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/>
            <a:t>Cofre de Perote o </a:t>
          </a:r>
          <a:r>
            <a:rPr lang="es-MX" sz="1700" i="1" kern="1200" dirty="0"/>
            <a:t>Nauhcampatépetl</a:t>
          </a:r>
        </a:p>
      </dsp:txBody>
      <dsp:txXfrm rot="10800000">
        <a:off x="1071565" y="0"/>
        <a:ext cx="2506107" cy="1122656"/>
      </dsp:txXfrm>
    </dsp:sp>
    <dsp:sp modelId="{9F253FBE-6374-4F0F-BC3C-5D7F2B6469FD}">
      <dsp:nvSpPr>
        <dsp:cNvPr id="0" name=""/>
        <dsp:cNvSpPr/>
      </dsp:nvSpPr>
      <dsp:spPr>
        <a:xfrm>
          <a:off x="350573" y="0"/>
          <a:ext cx="1122656" cy="112265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587373-B36A-4AB1-BC4E-EF02D67A4C7E}">
      <dsp:nvSpPr>
        <dsp:cNvPr id="0" name=""/>
        <dsp:cNvSpPr/>
      </dsp:nvSpPr>
      <dsp:spPr>
        <a:xfrm rot="10800000">
          <a:off x="914334" y="0"/>
          <a:ext cx="2512616" cy="112583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460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/>
            <a:t>San Martín o Tuxtla</a:t>
          </a:r>
        </a:p>
      </dsp:txBody>
      <dsp:txXfrm rot="10800000">
        <a:off x="914334" y="0"/>
        <a:ext cx="2512616" cy="1125831"/>
      </dsp:txXfrm>
    </dsp:sp>
    <dsp:sp modelId="{9F253FBE-6374-4F0F-BC3C-5D7F2B6469FD}">
      <dsp:nvSpPr>
        <dsp:cNvPr id="0" name=""/>
        <dsp:cNvSpPr/>
      </dsp:nvSpPr>
      <dsp:spPr>
        <a:xfrm>
          <a:off x="351419" y="0"/>
          <a:ext cx="1125831" cy="1125831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587373-B36A-4AB1-BC4E-EF02D67A4C7E}">
      <dsp:nvSpPr>
        <dsp:cNvPr id="0" name=""/>
        <dsp:cNvSpPr/>
      </dsp:nvSpPr>
      <dsp:spPr>
        <a:xfrm rot="10800000">
          <a:off x="919282" y="0"/>
          <a:ext cx="2512616" cy="1145624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5188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/>
            <a:t>Pico de Orizaba o </a:t>
          </a:r>
          <a:r>
            <a:rPr lang="es-MX" sz="1800" i="1" kern="1200"/>
            <a:t>Citlaltépetl</a:t>
          </a:r>
        </a:p>
      </dsp:txBody>
      <dsp:txXfrm rot="10800000">
        <a:off x="919282" y="0"/>
        <a:ext cx="2512616" cy="1145624"/>
      </dsp:txXfrm>
    </dsp:sp>
    <dsp:sp modelId="{9F253FBE-6374-4F0F-BC3C-5D7F2B6469FD}">
      <dsp:nvSpPr>
        <dsp:cNvPr id="0" name=""/>
        <dsp:cNvSpPr/>
      </dsp:nvSpPr>
      <dsp:spPr>
        <a:xfrm>
          <a:off x="346470" y="0"/>
          <a:ext cx="1145624" cy="1145624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32949-5E34-411B-A19A-82F0399278AA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F0AD4-B905-4466-B53D-2C79DFF83DE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F0AD4-B905-4466-B53D-2C79DFF83DE6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F41FC-5FB4-40E9-AE42-12780670C791}" type="datetimeFigureOut">
              <a:rPr lang="es-MX" smtClean="0"/>
              <a:pPr/>
              <a:t>27/05/2017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7B388-E72D-400A-A8C9-9C68304D455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microsoft.com/office/2007/relationships/diagramDrawing" Target="../diagrams/drawing2.xml"/><Relationship Id="rId18" Type="http://schemas.openxmlformats.org/officeDocument/2006/relationships/diagramColors" Target="../diagrams/colors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17" Type="http://schemas.openxmlformats.org/officeDocument/2006/relationships/diagramQuickStyle" Target="../diagrams/quickStyle3.xml"/><Relationship Id="rId2" Type="http://schemas.openxmlformats.org/officeDocument/2006/relationships/image" Target="../media/image1.gif"/><Relationship Id="rId16" Type="http://schemas.openxmlformats.org/officeDocument/2006/relationships/diagramLayout" Target="../diagrams/layout3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5" Type="http://schemas.openxmlformats.org/officeDocument/2006/relationships/diagramData" Target="../diagrams/data3.xml"/><Relationship Id="rId10" Type="http://schemas.openxmlformats.org/officeDocument/2006/relationships/diagramLayout" Target="../diagrams/layout2.xml"/><Relationship Id="rId19" Type="http://schemas.microsoft.com/office/2007/relationships/diagramDrawing" Target="../diagrams/drawing3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Relationship Id="rId1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58417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Volcanes del Estado de Veracruz</a:t>
            </a:r>
            <a:endParaRPr lang="es-MX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286000" y="2967334"/>
            <a:ext cx="4572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s-MX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MX" sz="3200" b="1" dirty="0" smtClean="0">
                <a:solidFill>
                  <a:schemeClr val="accent3">
                    <a:lumMod val="75000"/>
                  </a:schemeClr>
                </a:solidFill>
              </a:rPr>
              <a:t>Cofre de Perote  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s-MX" sz="3200" b="1" dirty="0" smtClean="0">
                <a:solidFill>
                  <a:srgbClr val="7030A0"/>
                </a:solidFill>
              </a:rPr>
              <a:t> Pico de Orizaba  </a:t>
            </a:r>
            <a:endParaRPr lang="es-MX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s-MX" sz="3200" b="1" dirty="0" smtClean="0">
                <a:solidFill>
                  <a:srgbClr val="7030A0"/>
                </a:solidFill>
              </a:rPr>
              <a:t> </a:t>
            </a:r>
            <a:r>
              <a:rPr lang="es-MX" sz="3200" b="1" dirty="0" smtClean="0">
                <a:solidFill>
                  <a:schemeClr val="accent5">
                    <a:lumMod val="75000"/>
                  </a:schemeClr>
                </a:solidFill>
              </a:rPr>
              <a:t>San Martín o Tuxtla</a:t>
            </a:r>
            <a:endParaRPr lang="es-MX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Imagen relacionada"/>
          <p:cNvPicPr/>
          <p:nvPr/>
        </p:nvPicPr>
        <p:blipFill>
          <a:blip r:embed="rId2" cstate="print">
            <a:biLevel thresh="50000"/>
          </a:blip>
          <a:srcRect/>
          <a:stretch>
            <a:fillRect/>
          </a:stretch>
        </p:blipFill>
        <p:spPr bwMode="auto">
          <a:xfrm>
            <a:off x="142844" y="944077"/>
            <a:ext cx="8158792" cy="5771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10 Diagrama"/>
          <p:cNvGraphicFramePr/>
          <p:nvPr/>
        </p:nvGraphicFramePr>
        <p:xfrm>
          <a:off x="3929058" y="1035867"/>
          <a:ext cx="3768582" cy="1122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11 Imagen" descr="Resultado de imagen para cofre de perote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7686" y="1107305"/>
            <a:ext cx="980308" cy="100013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graphicFrame>
        <p:nvGraphicFramePr>
          <p:cNvPr id="13" name="12 Diagrama"/>
          <p:cNvGraphicFramePr/>
          <p:nvPr/>
        </p:nvGraphicFramePr>
        <p:xfrm>
          <a:off x="5572132" y="2587151"/>
          <a:ext cx="3778370" cy="1125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4" name="13 Imagen" descr="Resultado de imagen para volcan de san martin tuxtla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00760" y="2658589"/>
            <a:ext cx="952369" cy="98914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graphicFrame>
        <p:nvGraphicFramePr>
          <p:cNvPr id="15" name="14 Diagrama"/>
          <p:cNvGraphicFramePr/>
          <p:nvPr/>
        </p:nvGraphicFramePr>
        <p:xfrm>
          <a:off x="357158" y="5516109"/>
          <a:ext cx="3778370" cy="1145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16" name="0 Imagen" descr="pico_de_orizaba_desde_el_pueblo_4_big.jpg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85786" y="5572140"/>
            <a:ext cx="1000132" cy="100013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5303853" y="5298598"/>
            <a:ext cx="114300" cy="95250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 w="9525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7" name="AutoShape 3"/>
          <p:cNvSpPr>
            <a:spLocks noChangeArrowheads="1"/>
          </p:cNvSpPr>
          <p:nvPr/>
        </p:nvSpPr>
        <p:spPr bwMode="auto">
          <a:xfrm>
            <a:off x="5742003" y="5460523"/>
            <a:ext cx="114300" cy="85725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 w="9525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5308616" y="5100160"/>
            <a:ext cx="114300" cy="85725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 w="9525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 flipH="1">
            <a:off x="3851920" y="5445224"/>
            <a:ext cx="1414462" cy="819150"/>
          </a:xfrm>
          <a:prstGeom prst="straightConnector1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030" name="AutoShape 6"/>
          <p:cNvCxnSpPr>
            <a:cxnSpLocks noChangeShapeType="1"/>
          </p:cNvCxnSpPr>
          <p:nvPr/>
        </p:nvCxnSpPr>
        <p:spPr bwMode="auto">
          <a:xfrm flipH="1" flipV="1">
            <a:off x="5292081" y="2060849"/>
            <a:ext cx="72007" cy="2952327"/>
          </a:xfrm>
          <a:prstGeom prst="straightConnector1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031" name="AutoShape 7"/>
          <p:cNvCxnSpPr>
            <a:cxnSpLocks noChangeShapeType="1"/>
          </p:cNvCxnSpPr>
          <p:nvPr/>
        </p:nvCxnSpPr>
        <p:spPr bwMode="auto">
          <a:xfrm flipV="1">
            <a:off x="5868144" y="3717033"/>
            <a:ext cx="1074291" cy="1728191"/>
          </a:xfrm>
          <a:prstGeom prst="straightConnector1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ffectLst/>
        </p:spPr>
      </p:cxnSp>
      <p:sp>
        <p:nvSpPr>
          <p:cNvPr id="23" name="22 CuadroTexto"/>
          <p:cNvSpPr txBox="1"/>
          <p:nvPr/>
        </p:nvSpPr>
        <p:spPr>
          <a:xfrm>
            <a:off x="285720" y="271327"/>
            <a:ext cx="514353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s-MX" sz="2800" b="1" dirty="0" smtClean="0">
                <a:solidFill>
                  <a:schemeClr val="bg2">
                    <a:lumMod val="75000"/>
                  </a:schemeClr>
                </a:solidFill>
              </a:rPr>
              <a:t>Ubicación de los volcanes </a:t>
            </a:r>
            <a:endParaRPr lang="es-MX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s-MX" dirty="0" smtClean="0">
                <a:solidFill>
                  <a:schemeClr val="accent5"/>
                </a:solidFill>
              </a:rPr>
              <a:t>Pico de Orizaba o </a:t>
            </a:r>
            <a:r>
              <a:rPr lang="es-MX" dirty="0" err="1" smtClean="0">
                <a:solidFill>
                  <a:schemeClr val="accent5"/>
                </a:solidFill>
              </a:rPr>
              <a:t>Citlaltépetl</a:t>
            </a:r>
            <a:endParaRPr lang="es-MX" dirty="0">
              <a:solidFill>
                <a:schemeClr val="accent5"/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1"/>
          </p:nvPr>
        </p:nvSpPr>
        <p:spPr>
          <a:xfrm>
            <a:off x="457200" y="1814514"/>
            <a:ext cx="4038600" cy="4043378"/>
          </a:xfrm>
        </p:spPr>
        <p:txBody>
          <a:bodyPr>
            <a:normAutofit lnSpcReduction="10000"/>
          </a:bodyPr>
          <a:lstStyle/>
          <a:p>
            <a:r>
              <a:rPr lang="es-MX" sz="2400" dirty="0" smtClean="0"/>
              <a:t>Este volcán se </a:t>
            </a:r>
            <a:r>
              <a:rPr lang="es-MX" sz="2400" dirty="0"/>
              <a:t>encuentra </a:t>
            </a:r>
            <a:r>
              <a:rPr lang="es-MX" sz="2400" dirty="0" smtClean="0"/>
              <a:t>ubicado en los límites territoriales de Veracruz y </a:t>
            </a:r>
            <a:r>
              <a:rPr lang="es-MX" sz="2400" dirty="0"/>
              <a:t>Puebla.  </a:t>
            </a:r>
            <a:endParaRPr lang="es-MX" sz="2400" dirty="0" smtClean="0"/>
          </a:p>
          <a:p>
            <a:r>
              <a:rPr lang="es-MX" sz="2400" dirty="0" smtClean="0"/>
              <a:t>Es </a:t>
            </a:r>
            <a:r>
              <a:rPr lang="es-MX" sz="2400" dirty="0"/>
              <a:t>el volcán más alto de </a:t>
            </a:r>
            <a:r>
              <a:rPr lang="es-MX" sz="2400" dirty="0" smtClean="0"/>
              <a:t>México. </a:t>
            </a:r>
          </a:p>
          <a:p>
            <a:r>
              <a:rPr lang="es-MX" sz="2400" dirty="0" smtClean="0"/>
              <a:t>Según </a:t>
            </a:r>
            <a:r>
              <a:rPr lang="es-MX" sz="2400" dirty="0"/>
              <a:t>el Servicio Geológico Mexicano, </a:t>
            </a:r>
            <a:r>
              <a:rPr lang="es-MX" sz="2400" dirty="0" smtClean="0"/>
              <a:t>mide 5,636 </a:t>
            </a:r>
            <a:r>
              <a:rPr lang="es-MX" sz="2400" dirty="0"/>
              <a:t>m.s.n.m. (metros sobre el nivel del mar</a:t>
            </a:r>
            <a:r>
              <a:rPr lang="es-MX" sz="2400" dirty="0" smtClean="0"/>
              <a:t>).</a:t>
            </a:r>
          </a:p>
          <a:p>
            <a:r>
              <a:rPr lang="es-MX" sz="2400" dirty="0" smtClean="0"/>
              <a:t>Es un volcán activo.</a:t>
            </a:r>
            <a:endParaRPr lang="es-MX" sz="2400" dirty="0"/>
          </a:p>
        </p:txBody>
      </p:sp>
      <p:pic>
        <p:nvPicPr>
          <p:cNvPr id="10" name="0 Imagen" descr="pico_de_orizaba_desde_el_pueblo_4_big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2165360"/>
            <a:ext cx="4038600" cy="2692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s-MX" dirty="0" smtClean="0">
                <a:solidFill>
                  <a:schemeClr val="accent3"/>
                </a:solidFill>
              </a:rPr>
              <a:t>Cofre de Perote o Nauhcampatépetl</a:t>
            </a:r>
            <a:endParaRPr lang="es-MX" dirty="0">
              <a:solidFill>
                <a:schemeClr val="accent3"/>
              </a:solidFill>
            </a:endParaRPr>
          </a:p>
        </p:txBody>
      </p:sp>
      <p:pic>
        <p:nvPicPr>
          <p:cNvPr id="5" name="4 Marcador de contenido" descr="Resultado de imagen para cofre de perote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357430"/>
            <a:ext cx="392909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132857"/>
            <a:ext cx="4038600" cy="3600399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MX" sz="1700" dirty="0" smtClean="0"/>
              <a:t>El Cofre de Perote está ubicado entre los municipios </a:t>
            </a:r>
            <a:r>
              <a:rPr lang="es-MX" sz="1700" dirty="0"/>
              <a:t>de Perote, </a:t>
            </a:r>
            <a:r>
              <a:rPr lang="es-MX" sz="1700" dirty="0" err="1"/>
              <a:t>Xico</a:t>
            </a:r>
            <a:r>
              <a:rPr lang="es-MX" sz="1700" dirty="0"/>
              <a:t>, </a:t>
            </a:r>
            <a:r>
              <a:rPr lang="es-MX" sz="1700" dirty="0" err="1"/>
              <a:t>Ixhuacán</a:t>
            </a:r>
            <a:r>
              <a:rPr lang="es-MX" sz="1700" dirty="0"/>
              <a:t> de los Reyes y </a:t>
            </a:r>
            <a:r>
              <a:rPr lang="es-MX" sz="1700" dirty="0" err="1" smtClean="0"/>
              <a:t>Ayahualulco</a:t>
            </a:r>
            <a:r>
              <a:rPr lang="es-MX" sz="1700" dirty="0" smtClean="0"/>
              <a:t> </a:t>
            </a:r>
            <a:r>
              <a:rPr lang="es-MX" sz="1700" dirty="0"/>
              <a:t>en el Estado de Veracruz</a:t>
            </a:r>
            <a:r>
              <a:rPr lang="es-MX" sz="1700" dirty="0" smtClean="0"/>
              <a:t>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MX" sz="1700" dirty="0" smtClean="0"/>
              <a:t>Según </a:t>
            </a:r>
            <a:r>
              <a:rPr lang="es-MX" sz="1700" dirty="0"/>
              <a:t>la Comisión Nacional de Áreas Naturales </a:t>
            </a:r>
            <a:r>
              <a:rPr lang="es-MX" sz="1700" dirty="0" smtClean="0"/>
              <a:t>Protegidas, su altitud es de 4,250 </a:t>
            </a:r>
            <a:r>
              <a:rPr lang="es-MX" sz="1700" dirty="0"/>
              <a:t>m.s.n.m.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MX" sz="1700" dirty="0" smtClean="0"/>
              <a:t>También recibe el </a:t>
            </a:r>
            <a:r>
              <a:rPr lang="es-MX" sz="1700" dirty="0"/>
              <a:t>nombre </a:t>
            </a:r>
            <a:r>
              <a:rPr lang="es-MX" sz="1700" dirty="0" smtClean="0"/>
              <a:t>de “</a:t>
            </a:r>
            <a:r>
              <a:rPr lang="es-MX" sz="1700" i="1" dirty="0" smtClean="0"/>
              <a:t>Nauhcampatépetl</a:t>
            </a:r>
            <a:r>
              <a:rPr lang="es-MX" sz="1700" dirty="0" smtClean="0"/>
              <a:t>” proveniente del náhuatl, que significa </a:t>
            </a:r>
            <a:r>
              <a:rPr lang="es-MX" sz="1700" i="1" dirty="0" smtClean="0"/>
              <a:t>montaña cuadrada.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MX" sz="1700" dirty="0" smtClean="0"/>
              <a:t>Ya no está activo.</a:t>
            </a:r>
            <a:endParaRPr lang="es-MX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s-MX" dirty="0" smtClean="0">
                <a:solidFill>
                  <a:schemeClr val="accent4"/>
                </a:solidFill>
              </a:rPr>
              <a:t>San Martín o Tuxtla</a:t>
            </a:r>
            <a:endParaRPr lang="es-MX" dirty="0">
              <a:solidFill>
                <a:schemeClr val="accent4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810524"/>
            <a:ext cx="4038600" cy="377871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es-MX" sz="1700" dirty="0" smtClean="0"/>
              <a:t>Este volcán se localiza entre </a:t>
            </a:r>
            <a:r>
              <a:rPr lang="es-MX" sz="1700" dirty="0"/>
              <a:t>las </a:t>
            </a:r>
            <a:r>
              <a:rPr lang="es-MX" sz="1700" dirty="0" smtClean="0"/>
              <a:t>poblaciones de  </a:t>
            </a:r>
            <a:r>
              <a:rPr lang="es-MX" sz="1700" dirty="0"/>
              <a:t>San Andrés y Santiago </a:t>
            </a:r>
            <a:r>
              <a:rPr lang="es-MX" sz="1700" dirty="0" smtClean="0"/>
              <a:t>Tuxtla </a:t>
            </a:r>
            <a:r>
              <a:rPr lang="es-MX" sz="1700" dirty="0"/>
              <a:t>en  </a:t>
            </a:r>
            <a:r>
              <a:rPr lang="es-MX" sz="1700" dirty="0" smtClean="0"/>
              <a:t>Veracruz, </a:t>
            </a:r>
            <a:r>
              <a:rPr lang="es-MX" sz="1700" dirty="0"/>
              <a:t>en el sureste de la Cordillera </a:t>
            </a:r>
            <a:r>
              <a:rPr lang="es-MX" sz="1700" dirty="0" err="1"/>
              <a:t>Neovolcánica</a:t>
            </a:r>
            <a:r>
              <a:rPr lang="es-MX" sz="1700" dirty="0"/>
              <a:t>.  </a:t>
            </a:r>
            <a:endParaRPr lang="es-MX" sz="1700" dirty="0" smtClean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es-MX" sz="1700" dirty="0" smtClean="0"/>
              <a:t> Según el Instituto de Geofísica de la UNAM, su altitud es de 1,700 m.s.n.m.  y su cráter tiene aproximadamente 500 m. de diámetro.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es-MX" sz="1700" dirty="0" smtClean="0"/>
              <a:t>Es un volcán activo. Su última erupción ocurrió en 1793.</a:t>
            </a:r>
            <a:endParaRPr lang="es-MX" sz="1700" dirty="0"/>
          </a:p>
        </p:txBody>
      </p:sp>
      <p:pic>
        <p:nvPicPr>
          <p:cNvPr id="5" name="4 Marcador de contenido" descr="Resultado de imagen para volcan de san martin tuxtla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57752" y="2285992"/>
            <a:ext cx="3648075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Sitios consultados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endParaRPr lang="es-MX" dirty="0" smtClean="0"/>
          </a:p>
          <a:p>
            <a:pPr lvl="0"/>
            <a:r>
              <a:rPr lang="es-ES" sz="3300" dirty="0" err="1" smtClean="0"/>
              <a:t>Comision</a:t>
            </a:r>
            <a:r>
              <a:rPr lang="es-ES" sz="3300" dirty="0" smtClean="0"/>
              <a:t> Nacional de Áreas Naturales Protegidas. (28 de abril de 2011). </a:t>
            </a:r>
            <a:r>
              <a:rPr lang="es-ES" sz="3300" i="1" dirty="0" smtClean="0"/>
              <a:t>PN Cofre el Perote o </a:t>
            </a:r>
            <a:r>
              <a:rPr lang="es-ES" sz="3300" i="1" dirty="0" err="1" smtClean="0"/>
              <a:t>Nauhcampatépetl</a:t>
            </a:r>
            <a:r>
              <a:rPr lang="es-ES" sz="3300" dirty="0" smtClean="0"/>
              <a:t>. Recuperado el 20 de abril de 2017 http://regiongolfodemexico.conanp.gob.mx/cofre.php#.WP-Pnfl9670</a:t>
            </a:r>
          </a:p>
          <a:p>
            <a:pPr lvl="0">
              <a:buNone/>
            </a:pPr>
            <a:endParaRPr lang="es-MX" sz="3300" dirty="0" smtClean="0"/>
          </a:p>
          <a:p>
            <a:pPr lvl="0"/>
            <a:r>
              <a:rPr lang="es-ES" sz="3300" dirty="0" err="1" smtClean="0"/>
              <a:t>GeoEnciclopedia</a:t>
            </a:r>
            <a:r>
              <a:rPr lang="es-ES" sz="3300" dirty="0" smtClean="0"/>
              <a:t>. (S/A). </a:t>
            </a:r>
            <a:r>
              <a:rPr lang="es-ES" sz="3300" i="1" dirty="0" smtClean="0"/>
              <a:t>Volcán Pico de Orizaba</a:t>
            </a:r>
            <a:r>
              <a:rPr lang="es-ES" sz="3300" dirty="0" smtClean="0"/>
              <a:t>. Recuperado el 20 de abril de 2017. http://www.geoenciclopedia.com/pico-de-orizaba/</a:t>
            </a:r>
          </a:p>
          <a:p>
            <a:pPr lvl="0">
              <a:buNone/>
            </a:pPr>
            <a:endParaRPr lang="es-MX" sz="3300" dirty="0" smtClean="0"/>
          </a:p>
          <a:p>
            <a:pPr lvl="0"/>
            <a:r>
              <a:rPr lang="es-ES" sz="3300" dirty="0" smtClean="0"/>
              <a:t>Red ILCE. (2001). </a:t>
            </a:r>
            <a:r>
              <a:rPr lang="es-ES" sz="3300" i="1" dirty="0" smtClean="0"/>
              <a:t>Responsable del proyecto Ma. Isabel Cortés Martínez</a:t>
            </a:r>
            <a:r>
              <a:rPr lang="es-ES" sz="3300" dirty="0" smtClean="0"/>
              <a:t>. Recuperado el 20 de 2017. http://red.ilce.edu.mx/sitios/tabletas/asignaturas/PA7_YY_B0_IN_00012/San-Martin.htm</a:t>
            </a:r>
          </a:p>
          <a:p>
            <a:pPr lvl="0">
              <a:buNone/>
            </a:pPr>
            <a:endParaRPr lang="es-MX" sz="3300" dirty="0" smtClean="0"/>
          </a:p>
          <a:p>
            <a:pPr lvl="0"/>
            <a:r>
              <a:rPr lang="es-ES" sz="3300" dirty="0" smtClean="0"/>
              <a:t>Secretaría de Economía. (21 de febrero de 2014). </a:t>
            </a:r>
            <a:r>
              <a:rPr lang="es-ES" sz="3300" i="1" dirty="0" smtClean="0"/>
              <a:t>Volcanes de México</a:t>
            </a:r>
            <a:r>
              <a:rPr lang="es-ES" sz="3300" dirty="0" smtClean="0"/>
              <a:t>. Recuperado el 20 de abril de 2017, http://portalweb.sgm.gob.mx/museo/riesgos/vulcanismo/volcanes-de-mexico</a:t>
            </a:r>
            <a:endParaRPr lang="es-MX" sz="3300" dirty="0" smtClean="0"/>
          </a:p>
          <a:p>
            <a:endParaRPr lang="es-MX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291</Words>
  <Application>Microsoft Office PowerPoint</Application>
  <PresentationFormat>Presentación en pantalla (4:3)</PresentationFormat>
  <Paragraphs>32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Volcanes del Estado de Veracruz</vt:lpstr>
      <vt:lpstr>Diapositiva 2</vt:lpstr>
      <vt:lpstr>Pico de Orizaba o Citlaltépetl</vt:lpstr>
      <vt:lpstr>Cofre de Perote o Nauhcampatépetl</vt:lpstr>
      <vt:lpstr>San Martín o Tuxtla</vt:lpstr>
      <vt:lpstr>Sitios consultados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Volcanes del Estado de Veracruz</dc:title>
  <dc:creator>unam10</dc:creator>
  <cp:lastModifiedBy>GGV</cp:lastModifiedBy>
  <cp:revision>21</cp:revision>
  <dcterms:created xsi:type="dcterms:W3CDTF">2017-04-25T19:06:06Z</dcterms:created>
  <dcterms:modified xsi:type="dcterms:W3CDTF">2017-05-28T03:00:01Z</dcterms:modified>
</cp:coreProperties>
</file>