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6000" sy="96000" flip="none" algn="tl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1677847" y="1628800"/>
            <a:ext cx="5686171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800" b="1" i="0" u="none" strike="noStrike" cap="none" baseline="0" dirty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Los G</a:t>
            </a:r>
            <a:r>
              <a:rPr lang="es-ES" sz="4800" b="1" dirty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ases</a:t>
            </a:r>
            <a:r>
              <a:rPr lang="es-ES" sz="4800" b="1" i="0" u="none" strike="noStrike" cap="none" baseline="0" dirty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 N</a:t>
            </a:r>
            <a:r>
              <a:rPr lang="es-ES" sz="4800" b="1" dirty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obles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800" b="1" dirty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o Inertes.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791" y="4460030"/>
            <a:ext cx="5226600" cy="18188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1211488" y="404663"/>
            <a:ext cx="666156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TABLA PERIÓDICA DE LOS ELEMENTOS</a:t>
            </a:r>
          </a:p>
        </p:txBody>
      </p:sp>
      <p:sp>
        <p:nvSpPr>
          <p:cNvPr id="83" name="Shape 83"/>
          <p:cNvSpPr/>
          <p:nvPr/>
        </p:nvSpPr>
        <p:spPr>
          <a:xfrm>
            <a:off x="2381477" y="3385789"/>
            <a:ext cx="467743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600" b="1" i="0" u="none" strike="noStrike" cap="none" baseline="0" dirty="0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Propiedades y usos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2915816" y="615579"/>
            <a:ext cx="283776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</a:p>
        </p:txBody>
      </p:sp>
      <p:sp>
        <p:nvSpPr>
          <p:cNvPr id="182" name="Shape 182"/>
          <p:cNvSpPr/>
          <p:nvPr/>
        </p:nvSpPr>
        <p:spPr>
          <a:xfrm>
            <a:off x="2517541" y="1336825"/>
            <a:ext cx="3864915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incoloro.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inodoro.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fusión: -71 ° C 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ebullición : -108.12 ° C.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gas radiactivo.</a:t>
            </a:r>
          </a:p>
        </p:txBody>
      </p:sp>
      <p:sp>
        <p:nvSpPr>
          <p:cNvPr id="183" name="Shape 183"/>
          <p:cNvSpPr/>
          <p:nvPr/>
        </p:nvSpPr>
        <p:spPr>
          <a:xfrm>
            <a:off x="3951667" y="3212975"/>
            <a:ext cx="120577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Usos</a:t>
            </a:r>
          </a:p>
        </p:txBody>
      </p:sp>
      <p:sp>
        <p:nvSpPr>
          <p:cNvPr id="184" name="Shape 184"/>
          <p:cNvSpPr/>
          <p:nvPr/>
        </p:nvSpPr>
        <p:spPr>
          <a:xfrm>
            <a:off x="2517541" y="3999203"/>
            <a:ext cx="4391675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llega a utilizar para tratamiento del cáncer y la artritis.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método de predicción  de terremotos.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-20072" y="359933"/>
            <a:ext cx="2705515" cy="929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lang="es-ES" sz="4800" b="1" i="0" u="none" strike="noStrike" cap="none" baseline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RADÓN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822105"/>
            <a:ext cx="2069132" cy="187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7990" y="5381860"/>
            <a:ext cx="1130432" cy="53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910" y="3999203"/>
            <a:ext cx="2613551" cy="24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238795" y="1104437"/>
            <a:ext cx="218777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Descubierto en 1900.</a:t>
            </a:r>
          </a:p>
        </p:txBody>
      </p:sp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833737" y="260647"/>
            <a:ext cx="727064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baseline="0" dirty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Referencias de imágenes</a:t>
            </a:r>
          </a:p>
        </p:txBody>
      </p:sp>
      <p:pic>
        <p:nvPicPr>
          <p:cNvPr id="195" name="Shape 19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5913973"/>
            <a:ext cx="1130432" cy="532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641608" y="1094679"/>
            <a:ext cx="7488831" cy="77251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 1: gases  nobles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http://www.uclm.es/profesorado/afantinolo/Docencia/Inorganica/Tema5/gases.nobles.jpg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 2: tabla  http://www.mundonets.com/images/tabla-periodica.png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 3: globos helio   https://encrypted-tbn1.gstatic.com/images?q=tbn:ANd9GcTFOcpPlaIEK0PomVSNH60Ei_X5QzYJt4k8659weJQOvwIbUq_7sw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 4:  ciudad  neón  http://3.bp.blogspot.com/-k86mZWLxXxg/URdN5sEyjgI/AAAAAAAAAaI/QmanB_7INTw/s1600/luces-de-neon-550-412.jpg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 5: lámparas fluorescentes http://2.bp.blogspot.com/_UY3VYwRaJWQ/TBf1csSeJPI/AAAAAAAAAAo/8BQ2Ve79lBY/S760/Lamparas+Fluorescentes.jpg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 6:  descarga de gas </a:t>
            </a:r>
            <a:r>
              <a:rPr lang="es-ES" sz="16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kryptón</a:t>
            </a:r>
            <a:r>
              <a:rPr lang="es-E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http://upload.wikimedia.org/wikipedia/commons/thumb/5/50/Krypton_discharge_tube.jpg/330px-Krypton_discharge_tube.jpg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 7: Lámpara flash con gas xenón  http://curiosidades.batanga.com/sites/curiosidades.batanga.com/files/imagecache/completa/Caracteristicas-del-xenon-2.jpg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 8: gas radón medicina  http://aqualockit.com/wp-content/uploads/2012/12/radon.jpg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45232" y="1828800"/>
            <a:ext cx="7715200" cy="3225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E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nombre  es por su tendencia a no mezclarse con </a:t>
            </a:r>
            <a:r>
              <a:rPr lang="es-E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 </a:t>
            </a:r>
            <a:r>
              <a:rPr lang="es-E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elementos, es decir que no reaccionan con otros elementos químicos debido a que tienen poca propensión a ganar o perder electrones (falta de reactividad). Debido  a esto también reciben el nombre de gases inertes.</a:t>
            </a:r>
          </a:p>
        </p:txBody>
      </p:sp>
      <p:sp>
        <p:nvSpPr>
          <p:cNvPr id="89" name="Shape 89"/>
          <p:cNvSpPr/>
          <p:nvPr/>
        </p:nvSpPr>
        <p:spPr>
          <a:xfrm>
            <a:off x="-104523" y="641647"/>
            <a:ext cx="9211199" cy="89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600" b="1" i="0" u="none" strike="noStrike" cap="none" baseline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¿Porqué se llaman gases nobles?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8028384" y="2132856"/>
            <a:ext cx="360040" cy="2880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7" y="-87560"/>
            <a:ext cx="6883400" cy="1560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Shape 96"/>
          <p:cNvCxnSpPr/>
          <p:nvPr/>
        </p:nvCxnSpPr>
        <p:spPr>
          <a:xfrm>
            <a:off x="7164288" y="692695"/>
            <a:ext cx="1224135" cy="0"/>
          </a:xfrm>
          <a:prstGeom prst="straightConnector1">
            <a:avLst/>
          </a:prstGeom>
          <a:noFill/>
          <a:ln w="889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639" y="1082824"/>
            <a:ext cx="8389250" cy="48354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Shape 98"/>
          <p:cNvCxnSpPr/>
          <p:nvPr/>
        </p:nvCxnSpPr>
        <p:spPr>
          <a:xfrm>
            <a:off x="8349128" y="692695"/>
            <a:ext cx="0" cy="780256"/>
          </a:xfrm>
          <a:prstGeom prst="straightConnector1">
            <a:avLst/>
          </a:prstGeom>
          <a:noFill/>
          <a:ln w="88900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96000" sy="96000" flip="none" algn="tl"/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>
            <a:hlinkClick r:id="rId4" action="ppaction://hlinksldjump"/>
          </p:cNvPr>
          <p:cNvSpPr/>
          <p:nvPr/>
        </p:nvSpPr>
        <p:spPr>
          <a:xfrm>
            <a:off x="5508103" y="712160"/>
            <a:ext cx="2016224" cy="7920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2E2C"/>
              </a:gs>
              <a:gs pos="80000">
                <a:srgbClr val="CA3D39"/>
              </a:gs>
              <a:gs pos="100000">
                <a:srgbClr val="CE3B37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Helio</a:t>
            </a:r>
          </a:p>
        </p:txBody>
      </p:sp>
      <p:sp>
        <p:nvSpPr>
          <p:cNvPr id="105" name="Shape 105">
            <a:hlinkClick r:id="rId5" action="ppaction://hlinksldjump"/>
          </p:cNvPr>
          <p:cNvSpPr/>
          <p:nvPr/>
        </p:nvSpPr>
        <p:spPr>
          <a:xfrm>
            <a:off x="5502735" y="1656648"/>
            <a:ext cx="2016224" cy="7920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2E2C"/>
              </a:gs>
              <a:gs pos="80000">
                <a:srgbClr val="CA3D39"/>
              </a:gs>
              <a:gs pos="100000">
                <a:srgbClr val="CE3B37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Neón</a:t>
            </a:r>
          </a:p>
        </p:txBody>
      </p:sp>
      <p:sp>
        <p:nvSpPr>
          <p:cNvPr id="106" name="Shape 106">
            <a:hlinkClick r:id="rId6" action="ppaction://hlinksldjump"/>
          </p:cNvPr>
          <p:cNvSpPr/>
          <p:nvPr/>
        </p:nvSpPr>
        <p:spPr>
          <a:xfrm>
            <a:off x="5533216" y="2579451"/>
            <a:ext cx="2016224" cy="7920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2E2C"/>
              </a:gs>
              <a:gs pos="80000">
                <a:srgbClr val="CA3D39"/>
              </a:gs>
              <a:gs pos="100000">
                <a:srgbClr val="CE3B37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Argón</a:t>
            </a:r>
          </a:p>
        </p:txBody>
      </p:sp>
      <p:sp>
        <p:nvSpPr>
          <p:cNvPr id="107" name="Shape 107">
            <a:hlinkClick r:id="rId7" action="ppaction://hlinksldjump"/>
          </p:cNvPr>
          <p:cNvSpPr/>
          <p:nvPr/>
        </p:nvSpPr>
        <p:spPr>
          <a:xfrm>
            <a:off x="5565183" y="3525187"/>
            <a:ext cx="2016224" cy="7920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2E2C"/>
              </a:gs>
              <a:gs pos="80000">
                <a:srgbClr val="CA3D39"/>
              </a:gs>
              <a:gs pos="100000">
                <a:srgbClr val="CE3B37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Kriptón</a:t>
            </a:r>
          </a:p>
        </p:txBody>
      </p:sp>
      <p:sp>
        <p:nvSpPr>
          <p:cNvPr id="108" name="Shape 108"/>
          <p:cNvSpPr/>
          <p:nvPr/>
        </p:nvSpPr>
        <p:spPr>
          <a:xfrm>
            <a:off x="5580112" y="4437112"/>
            <a:ext cx="2016224" cy="7920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2E2C"/>
              </a:gs>
              <a:gs pos="80000">
                <a:srgbClr val="CA3D39"/>
              </a:gs>
              <a:gs pos="100000">
                <a:srgbClr val="CE3B37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Xenón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73648" y="562537"/>
            <a:ext cx="1225550" cy="57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755575" y="5229200"/>
            <a:ext cx="1512167" cy="7920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DBFF"/>
              </a:gs>
              <a:gs pos="35000">
                <a:srgbClr val="D1E5FE"/>
              </a:gs>
              <a:gs pos="100000">
                <a:srgbClr val="EEF5FF"/>
              </a:gs>
            </a:gsLst>
            <a:lin ang="16200000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 action="ppaction://hlinksldjump"/>
              </a:rPr>
              <a:t>Referencias de imágenes</a:t>
            </a:r>
            <a:endParaRPr lang="es-E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1124744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Propiedades y usos de los Gases Nobles.</a:t>
            </a:r>
          </a:p>
          <a:p>
            <a:endParaRPr lang="es-MX" sz="2800" b="1" dirty="0" smtClean="0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s-MX" sz="2800" b="1" dirty="0" smtClean="0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MX" sz="1800" b="1" dirty="0" smtClean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Da clic en cada elemento para ver la información.</a:t>
            </a:r>
          </a:p>
        </p:txBody>
      </p:sp>
      <p:sp>
        <p:nvSpPr>
          <p:cNvPr id="12" name="Shape 109">
            <a:hlinkClick r:id="rId10" action="ppaction://hlinksldjump"/>
          </p:cNvPr>
          <p:cNvSpPr/>
          <p:nvPr/>
        </p:nvSpPr>
        <p:spPr>
          <a:xfrm>
            <a:off x="5569087" y="5355023"/>
            <a:ext cx="2016224" cy="7920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2E2C"/>
              </a:gs>
              <a:gs pos="80000">
                <a:srgbClr val="CA3D39"/>
              </a:gs>
              <a:gs pos="100000">
                <a:srgbClr val="CE3B37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Radón</a:t>
            </a:r>
          </a:p>
        </p:txBody>
      </p:sp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2915816" y="560874"/>
            <a:ext cx="283776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 dirty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</a:p>
        </p:txBody>
      </p:sp>
      <p:sp>
        <p:nvSpPr>
          <p:cNvPr id="117" name="Shape 117"/>
          <p:cNvSpPr/>
          <p:nvPr/>
        </p:nvSpPr>
        <p:spPr>
          <a:xfrm>
            <a:off x="2968386" y="1196751"/>
            <a:ext cx="3835862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incoloro.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inodoro.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fusión: -272.2 °C.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ebullición : -268.93 ° C.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extrae del gas natural 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poca reactividad.</a:t>
            </a: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3969110" y="3096797"/>
            <a:ext cx="120577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Usos</a:t>
            </a:r>
          </a:p>
        </p:txBody>
      </p:sp>
      <p:sp>
        <p:nvSpPr>
          <p:cNvPr id="119" name="Shape 119"/>
          <p:cNvSpPr/>
          <p:nvPr/>
        </p:nvSpPr>
        <p:spPr>
          <a:xfrm>
            <a:off x="2628423" y="3890664"/>
            <a:ext cx="4572000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medio de enfriamiento de los reactores nucleares.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usa en investigaciones criogénicas y en estudios de superconductividad.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un escudo de gas inerte para la soldadura de arco.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ampliamente para el llenado de globos.</a:t>
            </a:r>
          </a:p>
        </p:txBody>
      </p:sp>
      <p:sp>
        <p:nvSpPr>
          <p:cNvPr id="120" name="Shape 120"/>
          <p:cNvSpPr/>
          <p:nvPr/>
        </p:nvSpPr>
        <p:spPr>
          <a:xfrm>
            <a:off x="395536" y="188640"/>
            <a:ext cx="2088232" cy="929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E9B99"/>
              </a:buClr>
              <a:buSzPct val="25000"/>
              <a:buFont typeface="Calibri"/>
              <a:buNone/>
            </a:pPr>
            <a:r>
              <a:rPr lang="es-ES" sz="6000" b="1" i="0" u="none" strike="noStrike" cap="none" baseline="0" dirty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HELIO</a:t>
            </a:r>
          </a:p>
        </p:txBody>
      </p:sp>
      <p:pic>
        <p:nvPicPr>
          <p:cNvPr id="121" name="Shape 121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8032" y="5993232"/>
            <a:ext cx="1130432" cy="53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049" y="3789040"/>
            <a:ext cx="2553751" cy="24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426481" y="1124744"/>
            <a:ext cx="234531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Descubierto en 1868.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0192" y="795260"/>
            <a:ext cx="1819465" cy="1936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803388" y="370728"/>
            <a:ext cx="283776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</a:p>
        </p:txBody>
      </p:sp>
      <p:sp>
        <p:nvSpPr>
          <p:cNvPr id="130" name="Shape 130"/>
          <p:cNvSpPr/>
          <p:nvPr/>
        </p:nvSpPr>
        <p:spPr>
          <a:xfrm>
            <a:off x="2267749" y="1050900"/>
            <a:ext cx="4199699" cy="230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incoloro.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inodoro.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fusión: -258.59 ° C.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ebullición : -246.08 ° C.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un tubo de descarga de vacío, de neón se ilumina de color naranja rojizo.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poca reactividad.</a:t>
            </a: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3619380" y="3396119"/>
            <a:ext cx="120577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Usos</a:t>
            </a:r>
          </a:p>
        </p:txBody>
      </p:sp>
      <p:sp>
        <p:nvSpPr>
          <p:cNvPr id="132" name="Shape 132"/>
          <p:cNvSpPr/>
          <p:nvPr/>
        </p:nvSpPr>
        <p:spPr>
          <a:xfrm>
            <a:off x="2349242" y="3890664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en carteles publicitarios.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como refrigerante criogénico económico.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para la elaboración de láseres de gas junto con el helio.</a:t>
            </a: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209568" y="276332"/>
            <a:ext cx="2088232" cy="929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B050"/>
              </a:buClr>
              <a:buSzPct val="25000"/>
              <a:buFont typeface="Calibri"/>
              <a:buNone/>
            </a:pPr>
            <a:r>
              <a:rPr lang="es-ES" sz="60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NEÓN</a:t>
            </a:r>
          </a:p>
        </p:txBody>
      </p:sp>
      <p:sp>
        <p:nvSpPr>
          <p:cNvPr id="134" name="Shape 134"/>
          <p:cNvSpPr/>
          <p:nvPr/>
        </p:nvSpPr>
        <p:spPr>
          <a:xfrm>
            <a:off x="176464" y="1115233"/>
            <a:ext cx="218777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Descubierto en 1898.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717" y="3499637"/>
            <a:ext cx="2594218" cy="2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7990" y="5381860"/>
            <a:ext cx="1130432" cy="53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2239" y="503489"/>
            <a:ext cx="2259334" cy="196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987824" y="571610"/>
            <a:ext cx="283776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</a:p>
        </p:txBody>
      </p:sp>
      <p:sp>
        <p:nvSpPr>
          <p:cNvPr id="143" name="Shape 143"/>
          <p:cNvSpPr/>
          <p:nvPr/>
        </p:nvSpPr>
        <p:spPr>
          <a:xfrm>
            <a:off x="2494999" y="1105675"/>
            <a:ext cx="3756600" cy="258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incoloro.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inodoro.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fusión: -189.35 ° C.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ebullición : -185.85 ° C.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extrae por fraccionamiento de aire líquido.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gas muy inerte.</a:t>
            </a: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3731808" y="3518878"/>
            <a:ext cx="120577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Usos</a:t>
            </a:r>
          </a:p>
        </p:txBody>
      </p:sp>
      <p:sp>
        <p:nvSpPr>
          <p:cNvPr id="145" name="Shape 145"/>
          <p:cNvSpPr/>
          <p:nvPr/>
        </p:nvSpPr>
        <p:spPr>
          <a:xfrm>
            <a:off x="2547958" y="4221087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en bombillas y tubos fluorescentes.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un escudo de gas inerte para la soldadura de arco y de corte.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 como atmósfera protectora para la obtención de cristales de silicio y germanio.</a:t>
            </a:r>
          </a:p>
        </p:txBody>
      </p:sp>
      <p:sp>
        <p:nvSpPr>
          <p:cNvPr id="146" name="Shape 146"/>
          <p:cNvSpPr/>
          <p:nvPr/>
        </p:nvSpPr>
        <p:spPr>
          <a:xfrm>
            <a:off x="98373" y="332650"/>
            <a:ext cx="2630999" cy="92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F497A"/>
              </a:buClr>
              <a:buSzPct val="25000"/>
              <a:buFont typeface="Calibri"/>
              <a:buNone/>
            </a:pPr>
            <a:r>
              <a:rPr lang="es-ES" sz="5400" b="1" i="0" u="none" strike="noStrike" cap="none" baseline="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ARGÓN</a:t>
            </a:r>
          </a:p>
        </p:txBody>
      </p:sp>
      <p:pic>
        <p:nvPicPr>
          <p:cNvPr id="147" name="Shape 14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7990" y="5381860"/>
            <a:ext cx="1130432" cy="532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106409" y="1094829"/>
            <a:ext cx="213007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Descubierto en 1894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09" y="3636217"/>
            <a:ext cx="2423252" cy="2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6216" y="611674"/>
            <a:ext cx="2295524" cy="2025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164625" y="344804"/>
            <a:ext cx="283776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</a:p>
        </p:txBody>
      </p:sp>
      <p:sp>
        <p:nvSpPr>
          <p:cNvPr id="156" name="Shape 156"/>
          <p:cNvSpPr/>
          <p:nvPr/>
        </p:nvSpPr>
        <p:spPr>
          <a:xfrm>
            <a:off x="2713940" y="1077295"/>
            <a:ext cx="4248472" cy="2585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incoloro.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inodoro.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fusión: -157.38 ° C.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ebullición :-153.22 ° C.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extrae por fraccionamiento de aire líquido.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caracteriza por sus líneas espectrales brillantes verde y naranja.</a:t>
            </a: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3980619" y="3585650"/>
            <a:ext cx="120577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Usos</a:t>
            </a:r>
          </a:p>
        </p:txBody>
      </p:sp>
      <p:sp>
        <p:nvSpPr>
          <p:cNvPr id="158" name="Shape 158"/>
          <p:cNvSpPr/>
          <p:nvPr/>
        </p:nvSpPr>
        <p:spPr>
          <a:xfrm>
            <a:off x="2747475" y="4208894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en bombillas y tubos fluorescentes junto con el Argón.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imágenes de resonancia magnética.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en lámparas de destellos fotográficos para fotografía de alta velocidad.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usa en tomografía computada.</a:t>
            </a:r>
          </a:p>
        </p:txBody>
      </p:sp>
      <p:sp>
        <p:nvSpPr>
          <p:cNvPr id="159" name="Shape 159"/>
          <p:cNvSpPr/>
          <p:nvPr/>
        </p:nvSpPr>
        <p:spPr>
          <a:xfrm>
            <a:off x="8423" y="344805"/>
            <a:ext cx="2705515" cy="929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E36C09"/>
              </a:buClr>
              <a:buSzPct val="25000"/>
              <a:buFont typeface="Calibri"/>
              <a:buNone/>
            </a:pPr>
            <a:r>
              <a:rPr lang="es-ES" sz="4800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KRIPTÓN</a:t>
            </a:r>
          </a:p>
        </p:txBody>
      </p:sp>
      <p:pic>
        <p:nvPicPr>
          <p:cNvPr id="160" name="Shape 16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7990" y="5381860"/>
            <a:ext cx="1130432" cy="53211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267291" y="1089308"/>
            <a:ext cx="218777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Descubierto en 1898.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431" y="3533826"/>
            <a:ext cx="2503068" cy="2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4286" y="809389"/>
            <a:ext cx="1706669" cy="185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2990488" y="555958"/>
            <a:ext cx="283776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Propiedades</a:t>
            </a:r>
          </a:p>
        </p:txBody>
      </p:sp>
      <p:sp>
        <p:nvSpPr>
          <p:cNvPr id="169" name="Shape 169"/>
          <p:cNvSpPr/>
          <p:nvPr/>
        </p:nvSpPr>
        <p:spPr>
          <a:xfrm>
            <a:off x="2590665" y="1052736"/>
            <a:ext cx="4032446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incoloro.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inodoro.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fusión: -111.79 ° C 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ebullición : -108.12 ° C.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extrae por fraccionamiento de aire líquido.</a:t>
            </a: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951667" y="3212975"/>
            <a:ext cx="120577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1" i="0" u="none" strike="noStrike" cap="none" baseline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Usos</a:t>
            </a:r>
          </a:p>
        </p:txBody>
      </p:sp>
      <p:sp>
        <p:nvSpPr>
          <p:cNvPr id="171" name="Shape 171"/>
          <p:cNvSpPr/>
          <p:nvPr/>
        </p:nvSpPr>
        <p:spPr>
          <a:xfrm>
            <a:off x="2615816" y="4155057"/>
            <a:ext cx="4572000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 en la fabricación de lámparas super- brillantes, estroboscópicas ,flashes fotográficos, faros de autos.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gas de propulsión iónica para satélites.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anestésico.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0" y="334675"/>
            <a:ext cx="2705515" cy="929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8CD5"/>
              </a:buClr>
              <a:buSzPct val="25000"/>
              <a:buFont typeface="Calibri"/>
              <a:buNone/>
            </a:pPr>
            <a:r>
              <a:rPr lang="es-ES" sz="4800" b="1" i="0" u="none" strike="noStrike" cap="none" baseline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XENÓN</a:t>
            </a:r>
          </a:p>
        </p:txBody>
      </p:sp>
      <p:pic>
        <p:nvPicPr>
          <p:cNvPr id="173" name="Shape 17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7990" y="5381860"/>
            <a:ext cx="1130432" cy="53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363" y="3920862"/>
            <a:ext cx="2532429" cy="24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258867" y="1079179"/>
            <a:ext cx="218777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Descubierto en 1898.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0879" y="1052736"/>
            <a:ext cx="2034895" cy="1677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626</Words>
  <Application>Microsoft Office PowerPoint</Application>
  <PresentationFormat>Presentación en pantalla (4:3)</PresentationFormat>
  <Paragraphs>115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UNAM</dc:creator>
  <cp:lastModifiedBy>UNAM</cp:lastModifiedBy>
  <cp:revision>13</cp:revision>
  <dcterms:modified xsi:type="dcterms:W3CDTF">2014-11-28T17:48:55Z</dcterms:modified>
</cp:coreProperties>
</file>